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61" r:id="rId4"/>
    <p:sldId id="260" r:id="rId5"/>
    <p:sldId id="257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8D77-1D3B-4A5C-9F5C-95072ECDE350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C137-E84F-48EC-8323-53AD8BF21BC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274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0BB-AF04-4355-AAB5-B05AACDCB335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16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FF066-E750-4B0E-8351-F6AECCDC7ADE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401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551B-8FED-4309-A4C4-CD55C91F8ADE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286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0791-B4BF-4D2E-A52F-562D38BCA6A8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41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145D-3EA0-41BD-94DC-EA3E2C569338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61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B163-25FF-4342-874F-160AA589A93A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827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FF29-C6F8-4CB8-85C4-148CBB2917B4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997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FC00-C389-4BA8-B58C-67310DA969F3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6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949F-F020-433D-91B4-8A6A9515E0A3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588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2675-EAEC-4629-A412-3AD6E7A5CD20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45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76A8-DB8D-4BB5-AB40-7F380A684FB7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7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EBC-B67A-4ACB-A71E-A5B4BA5414C3}" type="datetime1">
              <a:rPr lang="pt-PT" smtClean="0"/>
              <a:t>03/08/2018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37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895B-E74F-4775-9EC9-4C9398BF2BA6}" type="datetime1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68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0F45-D7E1-4A35-BE4F-38A78705B8A6}" type="datetime1">
              <a:rPr lang="pt-PT" smtClean="0"/>
              <a:t>03/08/2018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1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4726-99A4-4168-B861-47E414C61EAB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75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18B1-8375-409D-9665-29C723577C5D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80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C28B5-BACF-42F4-9E7A-07EDC6EA50B5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705520-316E-4E0C-B513-1AD947D47B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5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tx1"/>
                </a:solidFill>
              </a:rPr>
              <a:t>Comissão Municipal de </a:t>
            </a:r>
            <a:r>
              <a:rPr lang="pt-PT" sz="4800" smtClean="0">
                <a:solidFill>
                  <a:schemeClr val="tx1"/>
                </a:solidFill>
              </a:rPr>
              <a:t>Proteção Civil </a:t>
            </a:r>
            <a:r>
              <a:rPr lang="pt-PT" sz="4800" dirty="0" smtClean="0">
                <a:solidFill>
                  <a:schemeClr val="tx1"/>
                </a:solidFill>
              </a:rPr>
              <a:t>de setúbal</a:t>
            </a:r>
            <a:endParaRPr lang="pt-PT" sz="4800" dirty="0">
              <a:solidFill>
                <a:schemeClr val="tx1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PT" sz="2400" dirty="0" smtClean="0"/>
          </a:p>
          <a:p>
            <a:r>
              <a:rPr lang="pt-PT" sz="2400" dirty="0" smtClean="0">
                <a:solidFill>
                  <a:schemeClr val="tx1"/>
                </a:solidFill>
              </a:rPr>
              <a:t>03 agosto 2018, Casa da Baía, Setúbal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1</a:t>
            </a:fld>
            <a:endParaRPr lang="pt-PT"/>
          </a:p>
        </p:txBody>
      </p:sp>
      <p:pic>
        <p:nvPicPr>
          <p:cNvPr id="9" name="Imagem 8" descr="C:\Users\jorge.parrulas\Pictures\Logos\original_05_31_11_02_proteccaocivil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06" y="393114"/>
            <a:ext cx="1540113" cy="14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jorge.parrulas\Pictures\Logos\Municipio Participa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91" y="393113"/>
            <a:ext cx="2367555" cy="148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4446" y="2770294"/>
            <a:ext cx="8119573" cy="1646302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Plano Defesa da Floresta Contra Incêndios - 2018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7" name="Imagem 6" descr="C:\Users\jorge.parrulas\Pictures\Logos\original_05_31_11_02_proteccaocivil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06" y="393114"/>
            <a:ext cx="1540113" cy="14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jorge.parrulas\Pictures\Logos\Municipio Participa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91" y="393113"/>
            <a:ext cx="2367555" cy="148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37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P</a:t>
            </a:r>
            <a:r>
              <a:rPr lang="pt-PT" dirty="0" smtClean="0">
                <a:solidFill>
                  <a:schemeClr val="tx1"/>
                </a:solidFill>
              </a:rPr>
              <a:t>revenção</a:t>
            </a:r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64938"/>
              </p:ext>
            </p:extLst>
          </p:nvPr>
        </p:nvGraphicFramePr>
        <p:xfrm>
          <a:off x="887104" y="1296535"/>
          <a:ext cx="8386898" cy="475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743">
                  <a:extLst>
                    <a:ext uri="{9D8B030D-6E8A-4147-A177-3AD203B41FA5}">
                      <a16:colId xmlns:a16="http://schemas.microsoft.com/office/drawing/2014/main" val="2096376692"/>
                    </a:ext>
                  </a:extLst>
                </a:gridCol>
                <a:gridCol w="1651155">
                  <a:extLst>
                    <a:ext uri="{9D8B030D-6E8A-4147-A177-3AD203B41FA5}">
                      <a16:colId xmlns:a16="http://schemas.microsoft.com/office/drawing/2014/main" val="3169006142"/>
                    </a:ext>
                  </a:extLst>
                </a:gridCol>
              </a:tblGrid>
              <a:tr h="102052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Designação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Nºs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992458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Propriedades verificadas e alvo de sensibilização 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1900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932431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Notificações a Privados 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1035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697552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Cumprimentos Verificados 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810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608919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aseline="0" dirty="0" smtClean="0"/>
                        <a:t>Terrenos Municipais Limpos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170 </a:t>
                      </a:r>
                      <a:r>
                        <a:rPr lang="pt-PT" dirty="0" err="1" smtClean="0"/>
                        <a:t>ha</a:t>
                      </a:r>
                      <a:endParaRPr lang="pt-PT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142730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Terrenos Privados limpos/faixas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gestão</a:t>
                      </a:r>
                      <a:endParaRPr lang="pt-P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pt-P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251307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r>
                        <a:rPr lang="pt-PT" dirty="0" smtClean="0"/>
                        <a:t>Autos de Notícia SMPCB/Fiscalização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16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711290"/>
                  </a:ext>
                </a:extLst>
              </a:tr>
              <a:tr h="533283"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Autos de Contra</a:t>
                      </a: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Ordenação</a:t>
                      </a: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GNR-NPA 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794026"/>
                  </a:ext>
                </a:extLst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1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7334" y="579914"/>
            <a:ext cx="8596668" cy="1320800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Vigilância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1"/>
          </p:nvPr>
        </p:nvSpPr>
        <p:spPr>
          <a:xfrm>
            <a:off x="204716" y="1626378"/>
            <a:ext cx="4388515" cy="4414984"/>
          </a:xfrm>
        </p:spPr>
        <p:txBody>
          <a:bodyPr>
            <a:normAutofit/>
          </a:bodyPr>
          <a:lstStyle/>
          <a:p>
            <a:r>
              <a:rPr lang="pt-PT" sz="2200" b="1" dirty="0" smtClean="0">
                <a:solidFill>
                  <a:schemeClr val="tx1"/>
                </a:solidFill>
              </a:rPr>
              <a:t>Vigilantes da Natureza (ICNF/PNA)</a:t>
            </a:r>
          </a:p>
          <a:p>
            <a:pPr lvl="1"/>
            <a:r>
              <a:rPr lang="pt-PT" sz="1800" dirty="0" smtClean="0"/>
              <a:t>Duas equipas</a:t>
            </a:r>
          </a:p>
          <a:p>
            <a:pPr lvl="2"/>
            <a:r>
              <a:rPr lang="pt-PT" dirty="0" smtClean="0"/>
              <a:t>3 </a:t>
            </a:r>
            <a:r>
              <a:rPr lang="pt-PT" sz="1600" dirty="0" smtClean="0"/>
              <a:t>Elementos na Serra da Arrábida</a:t>
            </a:r>
          </a:p>
          <a:p>
            <a:pPr lvl="2"/>
            <a:r>
              <a:rPr lang="pt-PT" sz="1600" dirty="0" smtClean="0"/>
              <a:t>2 elementos no Estuário do Sado</a:t>
            </a:r>
          </a:p>
          <a:p>
            <a:r>
              <a:rPr lang="pt-PT" sz="2200" b="1" dirty="0">
                <a:solidFill>
                  <a:schemeClr val="tx1"/>
                </a:solidFill>
              </a:rPr>
              <a:t>Protocolo FAUNOS </a:t>
            </a:r>
            <a:endParaRPr lang="pt-PT" sz="2200" b="1" dirty="0" smtClean="0">
              <a:solidFill>
                <a:schemeClr val="tx1"/>
              </a:solidFill>
            </a:endParaRPr>
          </a:p>
          <a:p>
            <a:pPr lvl="1"/>
            <a:r>
              <a:rPr lang="pt-PT" dirty="0" smtClean="0"/>
              <a:t>Vigilância efetuada </a:t>
            </a:r>
            <a:r>
              <a:rPr lang="pt-PT" dirty="0"/>
              <a:t>pela Marinha, Corpo de Fuzileiros, por períodos de 4 </a:t>
            </a:r>
            <a:r>
              <a:rPr lang="pt-PT" dirty="0" smtClean="0"/>
              <a:t>horas/dia: </a:t>
            </a:r>
          </a:p>
          <a:p>
            <a:pPr lvl="2"/>
            <a:r>
              <a:rPr lang="pt-PT" sz="1600" dirty="0" smtClean="0"/>
              <a:t>17h00/21h00</a:t>
            </a:r>
            <a:r>
              <a:rPr lang="pt-PT" sz="1600" dirty="0"/>
              <a:t>;</a:t>
            </a:r>
          </a:p>
          <a:p>
            <a:pPr lvl="2"/>
            <a:r>
              <a:rPr lang="pt-PT" sz="1600" dirty="0"/>
              <a:t>18h00/22h00;</a:t>
            </a:r>
          </a:p>
          <a:p>
            <a:pPr lvl="2"/>
            <a:r>
              <a:rPr lang="pt-PT" sz="1600" dirty="0"/>
              <a:t>20h00/24h00.</a:t>
            </a:r>
          </a:p>
          <a:p>
            <a:endParaRPr lang="pt-PT" dirty="0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15" t="14193" r="24370" b="3692"/>
          <a:stretch/>
        </p:blipFill>
        <p:spPr>
          <a:xfrm>
            <a:off x="4593231" y="1139688"/>
            <a:ext cx="6655075" cy="4690626"/>
          </a:xfrm>
          <a:prstGeom prst="rect">
            <a:avLst/>
          </a:prstGeom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32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359728"/>
            <a:ext cx="8596668" cy="737552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Meios e Recursos Existentes</a:t>
            </a:r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12" name="Marcador de Posição de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052670"/>
              </p:ext>
            </p:extLst>
          </p:nvPr>
        </p:nvGraphicFramePr>
        <p:xfrm>
          <a:off x="1142648" y="1460310"/>
          <a:ext cx="8131353" cy="381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451">
                  <a:extLst>
                    <a:ext uri="{9D8B030D-6E8A-4147-A177-3AD203B41FA5}">
                      <a16:colId xmlns:a16="http://schemas.microsoft.com/office/drawing/2014/main" val="1939590653"/>
                    </a:ext>
                  </a:extLst>
                </a:gridCol>
                <a:gridCol w="2710451">
                  <a:extLst>
                    <a:ext uri="{9D8B030D-6E8A-4147-A177-3AD203B41FA5}">
                      <a16:colId xmlns:a16="http://schemas.microsoft.com/office/drawing/2014/main" val="2361352846"/>
                    </a:ext>
                  </a:extLst>
                </a:gridCol>
                <a:gridCol w="2710451">
                  <a:extLst>
                    <a:ext uri="{9D8B030D-6E8A-4147-A177-3AD203B41FA5}">
                      <a16:colId xmlns:a16="http://schemas.microsoft.com/office/drawing/2014/main" val="3267451495"/>
                    </a:ext>
                  </a:extLst>
                </a:gridCol>
              </a:tblGrid>
              <a:tr h="847299">
                <a:tc>
                  <a:txBody>
                    <a:bodyPr/>
                    <a:lstStyle/>
                    <a:p>
                      <a:pPr algn="ctr"/>
                      <a:r>
                        <a:rPr lang="pt-PT" sz="2700" dirty="0" smtClean="0"/>
                        <a:t>Dispositivo</a:t>
                      </a:r>
                      <a:r>
                        <a:rPr lang="pt-PT" sz="2700" baseline="0" dirty="0" smtClean="0"/>
                        <a:t> Municipal</a:t>
                      </a:r>
                      <a:endParaRPr lang="pt-PT" sz="2700" dirty="0"/>
                    </a:p>
                  </a:txBody>
                  <a:tcPr marL="135908" marR="135908" marT="67954" marB="67954" anchor="ctr"/>
                </a:tc>
                <a:tc>
                  <a:txBody>
                    <a:bodyPr/>
                    <a:lstStyle/>
                    <a:p>
                      <a:r>
                        <a:rPr lang="pt-PT" sz="2700" dirty="0" smtClean="0"/>
                        <a:t>24 Horas</a:t>
                      </a:r>
                      <a:endParaRPr lang="pt-PT" sz="2700" dirty="0"/>
                    </a:p>
                  </a:txBody>
                  <a:tcPr marL="135908" marR="135908" marT="67954" marB="67954" anchor="ctr"/>
                </a:tc>
                <a:tc>
                  <a:txBody>
                    <a:bodyPr/>
                    <a:lstStyle/>
                    <a:p>
                      <a:r>
                        <a:rPr lang="pt-PT" sz="2700" dirty="0" smtClean="0"/>
                        <a:t>Mobilizáveis</a:t>
                      </a:r>
                      <a:endParaRPr lang="pt-PT" sz="2700" dirty="0"/>
                    </a:p>
                  </a:txBody>
                  <a:tcPr marL="135908" marR="135908" marT="67954" marB="67954" anchor="ctr"/>
                </a:tc>
                <a:extLst>
                  <a:ext uri="{0D108BD9-81ED-4DB2-BD59-A6C34878D82A}">
                    <a16:rowId xmlns:a16="http://schemas.microsoft.com/office/drawing/2014/main" val="3441730600"/>
                  </a:ext>
                </a:extLst>
              </a:tr>
              <a:tr h="531815"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CBSS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29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100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extLst>
                  <a:ext uri="{0D108BD9-81ED-4DB2-BD59-A6C34878D82A}">
                    <a16:rowId xmlns:a16="http://schemas.microsoft.com/office/drawing/2014/main" val="113256561"/>
                  </a:ext>
                </a:extLst>
              </a:tr>
              <a:tr h="531815"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BVS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 </a:t>
                      </a:r>
                      <a:r>
                        <a:rPr lang="pt-PT" sz="2700" b="0" baseline="0" dirty="0" smtClean="0"/>
                        <a:t> </a:t>
                      </a:r>
                      <a:r>
                        <a:rPr lang="pt-PT" sz="2700" b="0" dirty="0" smtClean="0"/>
                        <a:t>8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  60</a:t>
                      </a:r>
                      <a:r>
                        <a:rPr lang="pt-PT" sz="2700" b="0" baseline="0" dirty="0" smtClean="0"/>
                        <a:t>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extLst>
                  <a:ext uri="{0D108BD9-81ED-4DB2-BD59-A6C34878D82A}">
                    <a16:rowId xmlns:a16="http://schemas.microsoft.com/office/drawing/2014/main" val="3014373983"/>
                  </a:ext>
                </a:extLst>
              </a:tr>
              <a:tr h="531815"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CVP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12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  10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extLst>
                  <a:ext uri="{0D108BD9-81ED-4DB2-BD59-A6C34878D82A}">
                    <a16:rowId xmlns:a16="http://schemas.microsoft.com/office/drawing/2014/main" val="558578374"/>
                  </a:ext>
                </a:extLst>
              </a:tr>
              <a:tr h="600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700" b="0" dirty="0" smtClean="0"/>
                        <a:t>PC</a:t>
                      </a:r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0" dirty="0" smtClean="0"/>
                        <a:t>  5 Elementos</a:t>
                      </a:r>
                      <a:endParaRPr lang="pt-PT" sz="2700" b="0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endParaRPr lang="pt-PT" sz="2700" b="0" dirty="0"/>
                    </a:p>
                  </a:txBody>
                  <a:tcPr marL="135908" marR="135908" marT="67954" marB="67954"/>
                </a:tc>
                <a:extLst>
                  <a:ext uri="{0D108BD9-81ED-4DB2-BD59-A6C34878D82A}">
                    <a16:rowId xmlns:a16="http://schemas.microsoft.com/office/drawing/2014/main" val="169913028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pt-PT" sz="2700" b="1" dirty="0" smtClean="0"/>
                        <a:t>Totais</a:t>
                      </a:r>
                      <a:endParaRPr lang="pt-PT" sz="2700" b="1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1" dirty="0" smtClean="0"/>
                        <a:t>54 Elementos</a:t>
                      </a:r>
                      <a:endParaRPr lang="pt-PT" sz="2700" b="1" dirty="0"/>
                    </a:p>
                  </a:txBody>
                  <a:tcPr marL="135908" marR="135908" marT="67954" marB="67954"/>
                </a:tc>
                <a:tc>
                  <a:txBody>
                    <a:bodyPr/>
                    <a:lstStyle/>
                    <a:p>
                      <a:r>
                        <a:rPr lang="pt-PT" sz="2700" b="1" dirty="0" smtClean="0"/>
                        <a:t>170</a:t>
                      </a:r>
                      <a:r>
                        <a:rPr lang="pt-PT" sz="2700" b="1" baseline="0" dirty="0" smtClean="0"/>
                        <a:t> Elementos</a:t>
                      </a:r>
                      <a:endParaRPr lang="pt-PT" sz="2700" b="1" dirty="0"/>
                    </a:p>
                  </a:txBody>
                  <a:tcPr marL="135908" marR="135908" marT="67954" marB="67954"/>
                </a:tc>
                <a:extLst>
                  <a:ext uri="{0D108BD9-81ED-4DB2-BD59-A6C34878D82A}">
                    <a16:rowId xmlns:a16="http://schemas.microsoft.com/office/drawing/2014/main" val="2602049018"/>
                  </a:ext>
                </a:extLst>
              </a:tr>
            </a:tbl>
          </a:graphicData>
        </a:graphic>
      </p:graphicFrame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64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8266" cy="1320800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DCI – Localização dos Corpos de Bombeiros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6</a:t>
            </a:fld>
            <a:endParaRPr lang="pt-PT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l="14212" t="7930" b="3552"/>
          <a:stretch/>
        </p:blipFill>
        <p:spPr>
          <a:xfrm>
            <a:off x="677334" y="1270000"/>
            <a:ext cx="7764826" cy="5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278105" cy="1320800"/>
          </a:xfrm>
        </p:spPr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tx1"/>
                </a:solidFill>
              </a:rPr>
              <a:t>Nº de Incêndios e Área Ardida (01Jan–31Jul 2018)</a:t>
            </a:r>
            <a:endParaRPr lang="pt-PT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Marcador de Posição de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46800"/>
              </p:ext>
            </p:extLst>
          </p:nvPr>
        </p:nvGraphicFramePr>
        <p:xfrm>
          <a:off x="677692" y="2856622"/>
          <a:ext cx="8596310" cy="123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val="3216566887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515143676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27844458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821415259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998217825"/>
                    </a:ext>
                  </a:extLst>
                </a:gridCol>
              </a:tblGrid>
              <a:tr h="78367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Incêndios Rurais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Falso</a:t>
                      </a:r>
                      <a:r>
                        <a:rPr lang="pt-PT" baseline="0" dirty="0" smtClean="0"/>
                        <a:t> Alarme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Agrícola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Florestal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Área ardida (</a:t>
                      </a:r>
                      <a:r>
                        <a:rPr lang="pt-PT" dirty="0" err="1" smtClean="0"/>
                        <a:t>ha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81059"/>
                  </a:ext>
                </a:extLst>
              </a:tr>
              <a:tr h="45403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 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82642"/>
                  </a:ext>
                </a:extLst>
              </a:tr>
            </a:tbl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49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 smtClean="0">
                <a:solidFill>
                  <a:schemeClr val="tx1"/>
                </a:solidFill>
              </a:rPr>
              <a:t>Questões?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5520-316E-4E0C-B513-1AD947D47B7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8518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Rasto de Vapor</Template>
  <TotalTime>234</TotalTime>
  <Words>186</Words>
  <Application>Microsoft Office PowerPoint</Application>
  <PresentationFormat>Ecrã Panorâmico</PresentationFormat>
  <Paragraphs>69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Faceta</vt:lpstr>
      <vt:lpstr>Comissão Municipal de Proteção Civil de setúbal</vt:lpstr>
      <vt:lpstr>Plano Defesa da Floresta Contra Incêndios - 2018</vt:lpstr>
      <vt:lpstr>Prevenção</vt:lpstr>
      <vt:lpstr>Vigilância</vt:lpstr>
      <vt:lpstr>Meios e Recursos Existentes</vt:lpstr>
      <vt:lpstr>DCI – Localização dos Corpos de Bombeiros</vt:lpstr>
      <vt:lpstr>Nº de Incêndios e Área Ardida (01Jan–31Jul 2018)</vt:lpstr>
      <vt:lpstr>Questões?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Defesa da Floresta Contra Incêndios 2018</dc:title>
  <dc:creator>Jorge Manuel Parrulas</dc:creator>
  <cp:lastModifiedBy>Jorge Manuel Parrulas</cp:lastModifiedBy>
  <cp:revision>19</cp:revision>
  <dcterms:created xsi:type="dcterms:W3CDTF">2018-08-03T11:35:34Z</dcterms:created>
  <dcterms:modified xsi:type="dcterms:W3CDTF">2018-08-03T16:18:44Z</dcterms:modified>
</cp:coreProperties>
</file>